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0" r:id="rId4"/>
    <p:sldId id="258" r:id="rId5"/>
    <p:sldId id="259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5" r:id="rId16"/>
    <p:sldId id="276" r:id="rId17"/>
    <p:sldId id="270" r:id="rId18"/>
    <p:sldId id="271" r:id="rId19"/>
    <p:sldId id="272" r:id="rId20"/>
    <p:sldId id="273" r:id="rId21"/>
    <p:sldId id="274" r:id="rId22"/>
    <p:sldId id="277" r:id="rId23"/>
    <p:sldId id="278" r:id="rId24"/>
    <p:sldId id="279" r:id="rId25"/>
    <p:sldId id="280" r:id="rId26"/>
    <p:sldId id="281" r:id="rId27"/>
    <p:sldId id="282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g>
</file>

<file path=ppt/media/image10.pn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8378D-9CD1-43A0-8D29-10F9439DEB80}" type="datetimeFigureOut">
              <a:rPr lang="pt-BR" smtClean="0"/>
              <a:t>14/08/2025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6BADE-4F60-45EC-A446-80640CA4E2A4}" type="slidenum">
              <a:rPr lang="pt-BR" smtClean="0"/>
              <a:t>‹nº›</a:t>
            </a:fld>
            <a:endParaRPr lang="pt-B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80377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8378D-9CD1-43A0-8D29-10F9439DEB80}" type="datetimeFigureOut">
              <a:rPr lang="pt-BR" smtClean="0"/>
              <a:t>14/08/2025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6BADE-4F60-45EC-A446-80640CA4E2A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29493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8378D-9CD1-43A0-8D29-10F9439DEB80}" type="datetimeFigureOut">
              <a:rPr lang="pt-BR" smtClean="0"/>
              <a:t>14/08/2025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6BADE-4F60-45EC-A446-80640CA4E2A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70425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8378D-9CD1-43A0-8D29-10F9439DEB80}" type="datetimeFigureOut">
              <a:rPr lang="pt-BR" smtClean="0"/>
              <a:t>14/08/2025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6BADE-4F60-45EC-A446-80640CA4E2A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96556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8378D-9CD1-43A0-8D29-10F9439DEB80}" type="datetimeFigureOut">
              <a:rPr lang="pt-BR" smtClean="0"/>
              <a:t>14/08/2025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6BADE-4F60-45EC-A446-80640CA4E2A4}" type="slidenum">
              <a:rPr lang="pt-BR" smtClean="0"/>
              <a:t>‹nº›</a:t>
            </a:fld>
            <a:endParaRPr lang="pt-B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43980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8378D-9CD1-43A0-8D29-10F9439DEB80}" type="datetimeFigureOut">
              <a:rPr lang="pt-BR" smtClean="0"/>
              <a:t>14/08/2025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6BADE-4F60-45EC-A446-80640CA4E2A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478769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8378D-9CD1-43A0-8D29-10F9439DEB80}" type="datetimeFigureOut">
              <a:rPr lang="pt-BR" smtClean="0"/>
              <a:t>14/08/2025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6BADE-4F60-45EC-A446-80640CA4E2A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215383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8378D-9CD1-43A0-8D29-10F9439DEB80}" type="datetimeFigureOut">
              <a:rPr lang="pt-BR" smtClean="0"/>
              <a:t>14/08/2025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6BADE-4F60-45EC-A446-80640CA4E2A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165402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8378D-9CD1-43A0-8D29-10F9439DEB80}" type="datetimeFigureOut">
              <a:rPr lang="pt-BR" smtClean="0"/>
              <a:t>14/08/2025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6BADE-4F60-45EC-A446-80640CA4E2A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88800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7578378D-9CD1-43A0-8D29-10F9439DEB80}" type="datetimeFigureOut">
              <a:rPr lang="pt-BR" smtClean="0"/>
              <a:t>14/08/2025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606BADE-4F60-45EC-A446-80640CA4E2A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62485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8378D-9CD1-43A0-8D29-10F9439DEB80}" type="datetimeFigureOut">
              <a:rPr lang="pt-BR" smtClean="0"/>
              <a:t>14/08/2025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6BADE-4F60-45EC-A446-80640CA4E2A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868517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7578378D-9CD1-43A0-8D29-10F9439DEB80}" type="datetimeFigureOut">
              <a:rPr lang="pt-BR" smtClean="0"/>
              <a:t>14/08/2025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C606BADE-4F60-45EC-A446-80640CA4E2A4}" type="slidenum">
              <a:rPr lang="pt-BR" smtClean="0"/>
              <a:t>‹nº›</a:t>
            </a:fld>
            <a:endParaRPr lang="pt-BR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77042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Ow1BLT29p9w" TargetMode="External"/><Relationship Id="rId2" Type="http://schemas.openxmlformats.org/officeDocument/2006/relationships/hyperlink" Target="https://www.britannica.com/technology/computer/History-of-computing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hyperlink" Target="https://www.computerhistory.org/timeline/computers/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F395985-B168-17E2-0D79-B030C53898E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Pensamento Computacional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DBFEFFA-1E47-E234-F344-008703D8164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Professor Enderson nobre santos</a:t>
            </a:r>
          </a:p>
        </p:txBody>
      </p:sp>
    </p:spTree>
    <p:extLst>
      <p:ext uri="{BB962C8B-B14F-4D97-AF65-F5344CB8AC3E}">
        <p14:creationId xmlns:p14="http://schemas.microsoft.com/office/powerpoint/2010/main" val="35999847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19AD8B-E236-9B51-2215-21500B0C4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Computadores de Babbage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6F4356D-D3B5-3B4E-58EB-C730488E8F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/>
              <a:t>Máquina analítica.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pt-BR" sz="300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60437E7D-9171-CFF7-2D44-D761509C36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7358" y="2395058"/>
            <a:ext cx="3908810" cy="3756123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7C3168B1-0685-CB2A-9020-28BA6804C9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9084" y="0"/>
            <a:ext cx="3052916" cy="1221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6900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A5A154-2C75-4B9A-7CF7-8AC1CC29B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Computadores de grande porte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D413CCA-0A1F-CFAD-52A2-BDA188E93A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/>
              <a:t>Máquina de predição de ondas.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000" dirty="0"/>
              <a:t>Construída em 1872 por Sir William Thomsom;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000" dirty="0"/>
              <a:t>Usada para prever as marés nos portos da Inglaterra;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/>
              <a:t>Máquina de </a:t>
            </a:r>
            <a:r>
              <a:rPr lang="pt-BR" sz="3200" dirty="0" err="1"/>
              <a:t>Hollerith</a:t>
            </a:r>
            <a:endParaRPr lang="pt-BR" sz="32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000" dirty="0"/>
              <a:t>Construída em 1890 por Herman </a:t>
            </a:r>
            <a:r>
              <a:rPr lang="pt-BR" sz="3000" dirty="0" err="1"/>
              <a:t>Hollerith</a:t>
            </a:r>
            <a:r>
              <a:rPr lang="pt-BR" sz="3000" dirty="0"/>
              <a:t>;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000" dirty="0"/>
              <a:t>Tabulação de cartões perfurados;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000" dirty="0"/>
              <a:t>Utilizado para processar os dados do censo americano;</a:t>
            </a:r>
          </a:p>
          <a:p>
            <a:pPr lvl="1">
              <a:buFont typeface="Arial" panose="020B0604020202020204" pitchFamily="34" charset="0"/>
              <a:buChar char="•"/>
            </a:pPr>
            <a:endParaRPr lang="pt-BR" sz="3000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88F9921-F4AC-52C8-DD1B-232C5C3800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9084" y="0"/>
            <a:ext cx="3052916" cy="1221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5757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BD73E6-359A-98F4-D71A-945040C99F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Computadores de grande porte</a:t>
            </a:r>
          </a:p>
        </p:txBody>
      </p:sp>
      <p:pic>
        <p:nvPicPr>
          <p:cNvPr id="4" name="Espaço Reservado para Conteúdo 3">
            <a:extLst>
              <a:ext uri="{FF2B5EF4-FFF2-40B4-BE49-F238E27FC236}">
                <a16:creationId xmlns:a16="http://schemas.microsoft.com/office/drawing/2014/main" id="{13094EE9-63AE-D36D-4E0A-F8A3D58F14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3676" y="2067327"/>
            <a:ext cx="3135770" cy="4022725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0C7D635A-4AA0-591F-0417-455D246F42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9800" y="2067327"/>
            <a:ext cx="4548552" cy="3411416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A246305D-F8B7-C5C6-4E3A-5527772207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39084" y="0"/>
            <a:ext cx="3052916" cy="1221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57964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A5BA84-7C25-99B2-E5AF-F7A5DE10C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Computadores de grande porte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AEA9C2D-1A46-FF02-A4A6-EE58CE73EA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/>
              <a:t>Os avanços tecnológicos na eletrônica no século XX permitiram a construção de computadores em escala comercial.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000" dirty="0"/>
              <a:t>Z1;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000" dirty="0"/>
              <a:t>Máquina eletromecânica de George </a:t>
            </a:r>
            <a:r>
              <a:rPr lang="pt-BR" sz="3000" dirty="0" err="1"/>
              <a:t>Stibitz</a:t>
            </a:r>
            <a:r>
              <a:rPr lang="pt-BR" sz="3000" dirty="0"/>
              <a:t>;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000" dirty="0"/>
              <a:t>Mark 1;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AEAF6AEE-2233-890D-EE66-B31469A19E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9084" y="0"/>
            <a:ext cx="3052916" cy="1221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1810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F2E5CD-BC1C-D348-6F23-240AADEDB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Computadores de grande porte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198ED0C8-3B50-77A1-A704-11FFCB91C0D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280" y="2202146"/>
            <a:ext cx="3602933" cy="270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Harvard Mark I, 1943">
            <a:extLst>
              <a:ext uri="{FF2B5EF4-FFF2-40B4-BE49-F238E27FC236}">
                <a16:creationId xmlns:a16="http://schemas.microsoft.com/office/drawing/2014/main" id="{F71AE539-25B7-D1D1-A435-906B3956AF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9632" y="2121758"/>
            <a:ext cx="4347398" cy="3260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2E16DAC3-B77D-4D5B-0DB7-555B2FCE6B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39084" y="0"/>
            <a:ext cx="3052916" cy="1221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6779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1607D4-D095-B6F5-8948-69EB45A48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Máquina de Turing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56C5D7B-608B-1B11-2B24-6F3ECC6653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/>
              <a:t>Os princípios da computação se devem ao pesquisador britânico Alan Turing.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/>
              <a:t>A máquina de Turing é um modelo matemático de um computador de proposito geral.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/>
              <a:t>Componentes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000" dirty="0"/>
              <a:t>Fita de comprimento infinito;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000" dirty="0"/>
              <a:t>Cabeçote que lê e escreve símbolos na fita;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000" dirty="0"/>
              <a:t>Registrador de estado;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000" dirty="0"/>
              <a:t>Tabela finita de instruções;</a:t>
            </a:r>
          </a:p>
          <a:p>
            <a:pPr>
              <a:buFont typeface="Courier New" panose="02070309020205020404" pitchFamily="49" charset="0"/>
              <a:buChar char="o"/>
            </a:pPr>
            <a:endParaRPr lang="pt-BR" sz="3200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02834E54-84F9-B418-129D-2090AF8001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9084" y="9832"/>
            <a:ext cx="3052916" cy="1221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21233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5D5BD4-7B24-936C-A19E-EB1D23761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Máquina de Turing</a:t>
            </a:r>
          </a:p>
        </p:txBody>
      </p:sp>
      <p:pic>
        <p:nvPicPr>
          <p:cNvPr id="13314" name="Picture 2">
            <a:extLst>
              <a:ext uri="{FF2B5EF4-FFF2-40B4-BE49-F238E27FC236}">
                <a16:creationId xmlns:a16="http://schemas.microsoft.com/office/drawing/2014/main" id="{CE33C3EA-FCFB-7758-5478-45FFD6CF893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3438" y="1846263"/>
            <a:ext cx="8045450" cy="402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E9B0D717-832F-9DC3-D7D8-B3FD9C3AF3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9084" y="0"/>
            <a:ext cx="3052916" cy="1221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4861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21EF6D-1DC6-2ACA-1101-1981039E2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Computadores eletrônicos digitais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E55043F-6BA3-4DE1-A35C-48C16B9A91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/>
              <a:t>Computador </a:t>
            </a:r>
            <a:r>
              <a:rPr lang="pt-BR" sz="3200" dirty="0" err="1"/>
              <a:t>Atanasoff</a:t>
            </a:r>
            <a:r>
              <a:rPr lang="pt-BR" sz="3200" dirty="0"/>
              <a:t>-Berry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000" dirty="0"/>
              <a:t>Desenvolvido por Jonh </a:t>
            </a:r>
            <a:r>
              <a:rPr lang="pt-BR" sz="3000" dirty="0" err="1"/>
              <a:t>Atanasoff</a:t>
            </a:r>
            <a:r>
              <a:rPr lang="pt-BR" sz="3000" dirty="0"/>
              <a:t> e Clifford Berry;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000" dirty="0"/>
              <a:t>Desenvolvido com o objetivo de resolver sistemas complexo de equações lineares;</a:t>
            </a:r>
          </a:p>
          <a:p>
            <a:pPr lvl="1">
              <a:buFont typeface="Arial" panose="020B0604020202020204" pitchFamily="34" charset="0"/>
              <a:buChar char="•"/>
            </a:pPr>
            <a:endParaRPr lang="pt-BR" sz="3000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6A1C84C7-547F-8889-A6E1-DEBA9F7890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3714" y="3429000"/>
            <a:ext cx="4046136" cy="2700794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CF0397DF-80C2-A5DE-CC94-77EE365010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9084" y="0"/>
            <a:ext cx="3052916" cy="1221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1008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DCA86F-68B8-10F1-6A46-C8F6D4BE5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Computadores eletrônicos digitais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75D0055-D13D-A36B-D473-5A7CE4DD35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/>
              <a:t>ENIAC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000" i="1" dirty="0" err="1"/>
              <a:t>Electronic</a:t>
            </a:r>
            <a:r>
              <a:rPr lang="pt-BR" sz="3000" i="1" dirty="0"/>
              <a:t> </a:t>
            </a:r>
            <a:r>
              <a:rPr lang="pt-BR" sz="3000" i="1" dirty="0" err="1"/>
              <a:t>Numerical</a:t>
            </a:r>
            <a:r>
              <a:rPr lang="pt-BR" sz="3000" i="1" dirty="0"/>
              <a:t> </a:t>
            </a:r>
            <a:r>
              <a:rPr lang="pt-BR" sz="3000" i="1" dirty="0" err="1"/>
              <a:t>Integrator</a:t>
            </a:r>
            <a:r>
              <a:rPr lang="pt-BR" sz="3000" i="1" dirty="0"/>
              <a:t> </a:t>
            </a:r>
            <a:r>
              <a:rPr lang="pt-BR" sz="3000" i="1" dirty="0" err="1"/>
              <a:t>and</a:t>
            </a:r>
            <a:r>
              <a:rPr lang="pt-BR" sz="3000" i="1" dirty="0"/>
              <a:t> Computer;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000" dirty="0"/>
              <a:t>Construído para realizar cálculos de balística durante a segunda guerra mundial;</a:t>
            </a:r>
          </a:p>
          <a:p>
            <a:pPr>
              <a:buFont typeface="Courier New" panose="02070309020205020404" pitchFamily="49" charset="0"/>
              <a:buChar char="o"/>
            </a:pPr>
            <a:endParaRPr lang="pt-BR" sz="3200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0F8E4ADC-F719-4F7F-18BE-837DFE1A6B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5952" y="3429000"/>
            <a:ext cx="3441771" cy="2707527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E089BE6C-6142-A306-AEC2-551055BA36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9084" y="0"/>
            <a:ext cx="3052916" cy="1221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94167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C360B1-2DE9-F1E3-AD33-C8EDC17DFE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Computadores eletrônicos digitais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677C51B-9819-079A-F2E5-5F12DA19BC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 err="1"/>
              <a:t>Colossus</a:t>
            </a:r>
            <a:endParaRPr lang="pt-BR" sz="32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000" dirty="0"/>
              <a:t>Primeiro computador eletrônico digital totalmente programável;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000" dirty="0"/>
              <a:t>Criado pelo engenheiro britânico Thomas Flowers para quebrar códigos utilizados pelo exército alemão durante a segunda guerra mundial.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CC6FE9B-331B-E215-0C66-A7DBE5AE46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7452" y="4265107"/>
            <a:ext cx="2857500" cy="1905000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B78D25A7-AEFD-8D36-239A-04BB11756E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9084" y="0"/>
            <a:ext cx="3052916" cy="1221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089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1439DE30-BD24-FA77-6ACE-692E105E08F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Aula 2: História dos computadores</a:t>
            </a:r>
          </a:p>
        </p:txBody>
      </p:sp>
    </p:spTree>
    <p:extLst>
      <p:ext uri="{BB962C8B-B14F-4D97-AF65-F5344CB8AC3E}">
        <p14:creationId xmlns:p14="http://schemas.microsoft.com/office/powerpoint/2010/main" val="17023513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762048-2438-5B9E-C128-EB6113AE7C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Computadores eletrônicos digitais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2176FA8-3D34-7D75-A8A5-AD1719F968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/>
              <a:t>EDVAC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000" i="1" dirty="0" err="1"/>
              <a:t>Electronic</a:t>
            </a:r>
            <a:r>
              <a:rPr lang="pt-BR" sz="3000" i="1" dirty="0"/>
              <a:t> </a:t>
            </a:r>
            <a:r>
              <a:rPr lang="pt-BR" sz="3000" i="1" dirty="0" err="1"/>
              <a:t>Discrete</a:t>
            </a:r>
            <a:r>
              <a:rPr lang="pt-BR" sz="3000" i="1" dirty="0"/>
              <a:t> Variable Computer;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000" dirty="0"/>
              <a:t>Armazenamento de programas em fitas magnéticas;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000" dirty="0"/>
              <a:t>Valores binários;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000" dirty="0"/>
              <a:t>Arquitetura de Von </a:t>
            </a:r>
            <a:r>
              <a:rPr lang="pt-BR" sz="3000" dirty="0" err="1"/>
              <a:t>Nuemann</a:t>
            </a:r>
            <a:r>
              <a:rPr lang="pt-BR" sz="3000" dirty="0"/>
              <a:t>;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pt-BR" sz="2600" dirty="0"/>
              <a:t>Unidade central de processamento.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pt-BR" sz="2600" dirty="0"/>
              <a:t>Unidade de memória.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pt-BR" sz="2600" dirty="0"/>
              <a:t>Dispositivos de entrada e saída.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47CD4D5-D029-0F76-1D2B-8F377ED9E7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9084" y="0"/>
            <a:ext cx="3052916" cy="1221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46999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EAF8818-848B-AF80-6E49-BBAF5E5FA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Computadores eletrônicos digitais</a:t>
            </a:r>
          </a:p>
        </p:txBody>
      </p:sp>
      <p:pic>
        <p:nvPicPr>
          <p:cNvPr id="12290" name="Picture 2" descr="Los primeros computadores: Edvac">
            <a:extLst>
              <a:ext uri="{FF2B5EF4-FFF2-40B4-BE49-F238E27FC236}">
                <a16:creationId xmlns:a16="http://schemas.microsoft.com/office/drawing/2014/main" id="{EEF4A6CF-1AE6-1922-7BA6-0A5BF6AB679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1464" y="1846263"/>
            <a:ext cx="5629398" cy="402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8F656932-B522-5C78-C557-2CBF7DD1F1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9084" y="0"/>
            <a:ext cx="3052916" cy="1221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4095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2082192-B784-F521-155A-6829CD6A7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Computadores pessoais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622F50A-70BE-A6ED-28DE-38DEE5FFE2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/>
              <a:t>Os avanços na área de microeletrônica e o barateamento dos custos dos dispositivos eletrônicos permitiu o desenvolvimento de computadores de pequeno porte.</a:t>
            </a:r>
          </a:p>
          <a:p>
            <a:pPr>
              <a:buFont typeface="Courier New" panose="02070309020205020404" pitchFamily="49" charset="0"/>
              <a:buChar char="o"/>
            </a:pPr>
            <a:endParaRPr lang="pt-BR" sz="3200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8C05D21F-4D3C-E6E1-CD25-9D1A16314C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9084" y="0"/>
            <a:ext cx="3052916" cy="1221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619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805BE5-A280-67AF-C44C-DC1ABBFE97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Computadores pessoais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D69730B-7B13-FF54-3F8F-CF00F42D83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/>
              <a:t>Altair 8080</a:t>
            </a:r>
          </a:p>
          <a:p>
            <a:pPr>
              <a:buFont typeface="Courier New" panose="02070309020205020404" pitchFamily="49" charset="0"/>
              <a:buChar char="o"/>
            </a:pPr>
            <a:endParaRPr lang="pt-BR" sz="3200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F6AD1774-79E1-EBC1-10EF-DC7D5E962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9582" y="2306071"/>
            <a:ext cx="4205466" cy="3793331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FEB5298F-625B-4B88-1455-BCDA3E5AFC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9084" y="0"/>
            <a:ext cx="3052916" cy="1221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8127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EDCACF-0D05-91CE-CD0B-F21002DE6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Computadores pessoais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9E00314-C2A7-F351-D93A-3AE5B7B0E9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/>
              <a:t>Osborne 1</a:t>
            </a:r>
          </a:p>
          <a:p>
            <a:pPr>
              <a:buFont typeface="Courier New" panose="02070309020205020404" pitchFamily="49" charset="0"/>
              <a:buChar char="o"/>
            </a:pPr>
            <a:endParaRPr lang="pt-BR" sz="320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A307396E-2649-3E85-7B78-0AD8DB5C25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3587" y="2594940"/>
            <a:ext cx="8124825" cy="3381375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5B295254-26A8-4D51-DBB8-5A5F8F1363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9084" y="0"/>
            <a:ext cx="3052916" cy="1221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657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12936D-4E0A-E9D8-E493-7967EF520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Evolução dos computadores</a:t>
            </a:r>
          </a:p>
        </p:txBody>
      </p:sp>
      <p:graphicFrame>
        <p:nvGraphicFramePr>
          <p:cNvPr id="4" name="Espaço Reservado para Conteúdo 3">
            <a:extLst>
              <a:ext uri="{FF2B5EF4-FFF2-40B4-BE49-F238E27FC236}">
                <a16:creationId xmlns:a16="http://schemas.microsoft.com/office/drawing/2014/main" id="{6916FDEF-E2D9-CA53-A82B-A567A05BD54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75282856"/>
              </p:ext>
            </p:extLst>
          </p:nvPr>
        </p:nvGraphicFramePr>
        <p:xfrm>
          <a:off x="1096963" y="1846263"/>
          <a:ext cx="10058397" cy="3307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52799">
                  <a:extLst>
                    <a:ext uri="{9D8B030D-6E8A-4147-A177-3AD203B41FA5}">
                      <a16:colId xmlns:a16="http://schemas.microsoft.com/office/drawing/2014/main" val="653859107"/>
                    </a:ext>
                  </a:extLst>
                </a:gridCol>
                <a:gridCol w="3352799">
                  <a:extLst>
                    <a:ext uri="{9D8B030D-6E8A-4147-A177-3AD203B41FA5}">
                      <a16:colId xmlns:a16="http://schemas.microsoft.com/office/drawing/2014/main" val="1044453434"/>
                    </a:ext>
                  </a:extLst>
                </a:gridCol>
                <a:gridCol w="3352799">
                  <a:extLst>
                    <a:ext uri="{9D8B030D-6E8A-4147-A177-3AD203B41FA5}">
                      <a16:colId xmlns:a16="http://schemas.microsoft.com/office/drawing/2014/main" val="18793344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Geração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Características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Exemplos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72016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Primeira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Válvulas como seus principais componentes;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ENIAC, EDVAC, </a:t>
                      </a:r>
                      <a:r>
                        <a:rPr lang="pt-BR" dirty="0" err="1"/>
                        <a:t>Atanasoff</a:t>
                      </a:r>
                      <a:r>
                        <a:rPr lang="pt-BR" dirty="0"/>
                        <a:t>-Berry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00422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Segunda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Transistores; Computadores se tornaram menores, rápidos e baratos;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IBM 709 TX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4611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Terceira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Circuitos integrados;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IBM 360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96601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Quarta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Tecnologia de firmware;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IBM 370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81725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Quinta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Computadores neurais e computadores quânticos;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CL1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482752"/>
                  </a:ext>
                </a:extLst>
              </a:tr>
            </a:tbl>
          </a:graphicData>
        </a:graphic>
      </p:graphicFrame>
      <p:pic>
        <p:nvPicPr>
          <p:cNvPr id="3" name="Imagem 2">
            <a:extLst>
              <a:ext uri="{FF2B5EF4-FFF2-40B4-BE49-F238E27FC236}">
                <a16:creationId xmlns:a16="http://schemas.microsoft.com/office/drawing/2014/main" id="{C27E67F2-E219-DE81-BACC-F950A438F4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9084" y="0"/>
            <a:ext cx="3052916" cy="1221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09918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00DB7F-DE71-B9E4-AC10-C02F88251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Aprenda+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F301FF7-E051-18D5-590D-4B81228AC4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hlinkClick r:id="rId2"/>
              </a:rPr>
              <a:t>https://www.britannica.com/technology/computer/</a:t>
            </a:r>
            <a:r>
              <a:rPr lang="pt-BR" sz="3200" dirty="0" err="1">
                <a:hlinkClick r:id="rId2"/>
              </a:rPr>
              <a:t>History-of-computing</a:t>
            </a:r>
            <a:r>
              <a:rPr lang="pt-BR" sz="3200" dirty="0"/>
              <a:t>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hlinkClick r:id="rId3"/>
              </a:rPr>
              <a:t>https://www.youtube.com/</a:t>
            </a:r>
            <a:r>
              <a:rPr lang="pt-BR" sz="3200" dirty="0" err="1">
                <a:hlinkClick r:id="rId3"/>
              </a:rPr>
              <a:t>watch?v</a:t>
            </a:r>
            <a:r>
              <a:rPr lang="pt-BR" sz="3200" dirty="0">
                <a:hlinkClick r:id="rId3"/>
              </a:rPr>
              <a:t>=Ow1BLT29p9w</a:t>
            </a:r>
            <a:r>
              <a:rPr lang="pt-BR" sz="3200" dirty="0"/>
              <a:t>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hlinkClick r:id="rId4"/>
              </a:rPr>
              <a:t>https://www.computerhistory.org/timeline/</a:t>
            </a:r>
            <a:r>
              <a:rPr lang="pt-BR" sz="3200" dirty="0" err="1">
                <a:hlinkClick r:id="rId4"/>
              </a:rPr>
              <a:t>computers</a:t>
            </a:r>
            <a:r>
              <a:rPr lang="pt-BR" sz="3200" dirty="0">
                <a:hlinkClick r:id="rId4"/>
              </a:rPr>
              <a:t>/</a:t>
            </a:r>
            <a:r>
              <a:rPr lang="pt-BR" sz="3200" dirty="0"/>
              <a:t>.</a:t>
            </a:r>
          </a:p>
          <a:p>
            <a:pPr>
              <a:buFont typeface="Courier New" panose="02070309020205020404" pitchFamily="49" charset="0"/>
              <a:buChar char="o"/>
            </a:pPr>
            <a:endParaRPr lang="pt-BR" sz="3200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65237B7B-CDEF-BA80-9EF3-126AF8BF91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39084" y="0"/>
            <a:ext cx="3052916" cy="1221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1854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B0F314-AE07-6B65-BFAC-3D0112473D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Filmes e séries sobre computação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9CA0EEF-0AA5-F8D1-6204-A2DF8A4AC4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/>
              <a:t>Piratas do vale do silício, 1999.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/>
              <a:t>O jogo da Imitação, 2014.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/>
              <a:t>Hatch </a:t>
            </a:r>
            <a:r>
              <a:rPr lang="pt-BR" sz="3200" dirty="0" err="1"/>
              <a:t>and</a:t>
            </a:r>
            <a:r>
              <a:rPr lang="pt-BR" sz="3200" dirty="0"/>
              <a:t> catch </a:t>
            </a:r>
            <a:r>
              <a:rPr lang="pt-BR" sz="3200" dirty="0" err="1"/>
              <a:t>fire</a:t>
            </a:r>
            <a:r>
              <a:rPr lang="pt-BR" sz="3200" dirty="0"/>
              <a:t>, 2014-2017.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/>
              <a:t>Mr. </a:t>
            </a:r>
            <a:r>
              <a:rPr lang="pt-BR" sz="3200" dirty="0" err="1"/>
              <a:t>Robot</a:t>
            </a:r>
            <a:r>
              <a:rPr lang="pt-BR" sz="3200" dirty="0"/>
              <a:t>, 2015-2019.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94424530-E212-8637-18A2-0ABD1E123B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9084" y="0"/>
            <a:ext cx="3052916" cy="1221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7574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4F2AD2-36B4-9953-0D82-3D2EDB0182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Sistemas físicos de contagem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8D0D071-303D-58BB-C3DA-99A8EEC18B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/>
              <a:t>Período paleolítico.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000" dirty="0"/>
              <a:t>Construção de calendários primitivos;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000" dirty="0"/>
              <a:t>Contagem por dedos ou ossos;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/>
              <a:t>Período Mesolítico.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000" dirty="0"/>
              <a:t>Criação dos sistemas numéricos;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pt-BR" sz="3000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F1F50416-5D7D-51E2-FED0-F56B2349E2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75290" y="0"/>
            <a:ext cx="3416710" cy="1366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47489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5BDEBF-23E6-2EF7-8759-963C59EB4F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Primeiros dispositivos manuais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E4944FC-EEBD-90FE-9F8E-770930FA48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/>
              <a:t>Ábaco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000" dirty="0"/>
              <a:t>Primeira “máquina de calcular”.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pt-BR" sz="300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BA512D69-A080-42E6-A463-B3859F178E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3884" y="3019131"/>
            <a:ext cx="5335570" cy="3106788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BA5F548C-A9A4-FDF5-3FE6-3CC1C838D3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5290" y="0"/>
            <a:ext cx="3416710" cy="1366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2123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A0BEFF-A511-9D42-A647-47C9F26DF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Primeiros dispositivos mecânicos 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164F020-0E5F-686F-54E3-07185B4E54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/>
              <a:t>A partir do século XVII, iniciou-se uma busca por dispositivos para a realização de operações mais complexas.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80892578-A4BF-AFC4-414B-BA520936B2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9084" y="0"/>
            <a:ext cx="3052916" cy="1221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8129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4D59F6-440E-847E-A252-96B3BB92E7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Primeiros dispositivos mecânicos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1D2778B-5D4F-4D1A-ADAA-E1E94740BF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/>
              <a:t>Calculadora de </a:t>
            </a:r>
            <a:r>
              <a:rPr lang="pt-BR" sz="3200" dirty="0" err="1"/>
              <a:t>Schickard</a:t>
            </a:r>
            <a:r>
              <a:rPr lang="pt-BR" sz="3200" dirty="0"/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000" dirty="0"/>
              <a:t>Primeira calculadora mecânica.</a:t>
            </a:r>
          </a:p>
          <a:p>
            <a:pPr lvl="1">
              <a:buFont typeface="Arial" panose="020B0604020202020204" pitchFamily="34" charset="0"/>
              <a:buChar char="•"/>
            </a:pPr>
            <a:endParaRPr lang="pt-BR" sz="3000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E0549AA3-B263-401F-AD80-FF84995D92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9933" y="2844965"/>
            <a:ext cx="5151456" cy="3438998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28A45E7B-A3FD-9041-CD13-7EF0F873DF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9084" y="0"/>
            <a:ext cx="3052916" cy="1221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4120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202566-88AA-CF64-022C-1AF755043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Primeiros dispositivos mecânicos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B71EE1E-C08A-A1D9-7196-797653583D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/>
              <a:t>Máquina de Pascal ou </a:t>
            </a:r>
            <a:r>
              <a:rPr lang="pt-BR" sz="3200" dirty="0" err="1"/>
              <a:t>Pascaline</a:t>
            </a:r>
            <a:r>
              <a:rPr lang="pt-BR" sz="3200" dirty="0"/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endParaRPr lang="pt-BR" sz="3000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1978581-5241-5F01-2C0C-5AB6BBC04D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7843" y="2602019"/>
            <a:ext cx="7372350" cy="3267075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AC02EC5D-264E-9ECF-8EC1-7BAED614E0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9084" y="0"/>
            <a:ext cx="3052916" cy="1221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6019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0D1BFD-B9CD-1A48-DEE5-8902A85738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Primeiros dispositivos mecânicos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0159616-0814-E701-733B-A55C4C9427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/>
              <a:t>Calculadora de Leibniz.</a:t>
            </a:r>
          </a:p>
          <a:p>
            <a:pPr>
              <a:buFont typeface="Courier New" panose="02070309020205020404" pitchFamily="49" charset="0"/>
              <a:buChar char="o"/>
            </a:pPr>
            <a:endParaRPr lang="pt-BR" sz="3200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EC829D1-D847-1C6F-E515-4346297BF7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1364" y="2402977"/>
            <a:ext cx="5147897" cy="3809444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83FC750C-3D48-4C87-53D4-E2B5D7EBC4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9084" y="9832"/>
            <a:ext cx="3052916" cy="1221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2993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823D86-D6D3-99A2-DDEB-FBFA41B343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Computadores de Babbage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AA76F6E-5F12-AD44-08F6-427A19B6E1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/>
              <a:t>Máquina de diferenças finitas.</a:t>
            </a:r>
          </a:p>
          <a:p>
            <a:pPr>
              <a:buFont typeface="Courier New" panose="02070309020205020404" pitchFamily="49" charset="0"/>
              <a:buChar char="o"/>
            </a:pPr>
            <a:endParaRPr lang="pt-BR" sz="3200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54ED7AE0-09ED-FFC2-9847-D2F85D9DAC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3055" y="2387580"/>
            <a:ext cx="5801248" cy="3871446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34F3B68C-CFB9-0020-6A86-66A2498910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9084" y="0"/>
            <a:ext cx="3052916" cy="1221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812597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iva">
  <a:themeElements>
    <a:clrScheme name="Retrospectiva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iva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iv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245</TotalTime>
  <Words>541</Words>
  <Application>Microsoft Office PowerPoint</Application>
  <PresentationFormat>Widescreen</PresentationFormat>
  <Paragraphs>105</Paragraphs>
  <Slides>27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27</vt:i4>
      </vt:variant>
    </vt:vector>
  </HeadingPairs>
  <TitlesOfParts>
    <vt:vector size="33" baseType="lpstr">
      <vt:lpstr>Arial</vt:lpstr>
      <vt:lpstr>Calibri</vt:lpstr>
      <vt:lpstr>Calibri Light</vt:lpstr>
      <vt:lpstr>Courier New</vt:lpstr>
      <vt:lpstr>Wingdings</vt:lpstr>
      <vt:lpstr>Retrospectiva</vt:lpstr>
      <vt:lpstr>Pensamento Computacional</vt:lpstr>
      <vt:lpstr>Aula 2: História dos computadores</vt:lpstr>
      <vt:lpstr>Sistemas físicos de contagem</vt:lpstr>
      <vt:lpstr>Primeiros dispositivos manuais</vt:lpstr>
      <vt:lpstr>Primeiros dispositivos mecânicos </vt:lpstr>
      <vt:lpstr>Primeiros dispositivos mecânicos</vt:lpstr>
      <vt:lpstr>Primeiros dispositivos mecânicos</vt:lpstr>
      <vt:lpstr>Primeiros dispositivos mecânicos</vt:lpstr>
      <vt:lpstr>Computadores de Babbage</vt:lpstr>
      <vt:lpstr>Computadores de Babbage</vt:lpstr>
      <vt:lpstr>Computadores de grande porte</vt:lpstr>
      <vt:lpstr>Computadores de grande porte</vt:lpstr>
      <vt:lpstr>Computadores de grande porte</vt:lpstr>
      <vt:lpstr>Computadores de grande porte</vt:lpstr>
      <vt:lpstr>Máquina de Turing</vt:lpstr>
      <vt:lpstr>Máquina de Turing</vt:lpstr>
      <vt:lpstr>Computadores eletrônicos digitais</vt:lpstr>
      <vt:lpstr>Computadores eletrônicos digitais</vt:lpstr>
      <vt:lpstr>Computadores eletrônicos digitais</vt:lpstr>
      <vt:lpstr>Computadores eletrônicos digitais</vt:lpstr>
      <vt:lpstr>Computadores eletrônicos digitais</vt:lpstr>
      <vt:lpstr>Computadores pessoais</vt:lpstr>
      <vt:lpstr>Computadores pessoais</vt:lpstr>
      <vt:lpstr>Computadores pessoais</vt:lpstr>
      <vt:lpstr>Evolução dos computadores</vt:lpstr>
      <vt:lpstr>Aprenda+</vt:lpstr>
      <vt:lpstr>Filmes e séries sobre computação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Enderson Nobre</dc:creator>
  <cp:lastModifiedBy>Enderson Nobre</cp:lastModifiedBy>
  <cp:revision>2</cp:revision>
  <dcterms:created xsi:type="dcterms:W3CDTF">2025-08-13T21:50:10Z</dcterms:created>
  <dcterms:modified xsi:type="dcterms:W3CDTF">2025-08-14T11:35:29Z</dcterms:modified>
</cp:coreProperties>
</file>

<file path=docProps/thumbnail.jpeg>
</file>